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Crimson Pro" panose="020B0604020202020204" charset="0"/>
      <p:regular r:id="rId32"/>
    </p:embeddedFont>
    <p:embeddedFont>
      <p:font typeface="Calistoga" panose="020B0604020202020204" charset="0"/>
      <p:regular r:id="rId33"/>
    </p:embeddedFont>
    <p:embeddedFont>
      <p:font typeface="Crimson Pro Bold" panose="020B0604020202020204" charset="0"/>
      <p:regular r:id="rId34"/>
    </p:embeddedFont>
    <p:embeddedFont>
      <p:font typeface="Noto Serif Display" panose="020B0604020202020204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750887" cy="10287000"/>
          </a:xfrm>
          <a:custGeom>
            <a:avLst/>
            <a:gdLst/>
            <a:ahLst/>
            <a:cxnLst/>
            <a:rect l="l" t="t" r="r" b="b"/>
            <a:pathLst>
              <a:path w="6750887" h="10287000">
                <a:moveTo>
                  <a:pt x="0" y="0"/>
                </a:moveTo>
                <a:lnTo>
                  <a:pt x="6750887" y="0"/>
                </a:lnTo>
                <a:lnTo>
                  <a:pt x="67508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955" r="-452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29341" y="3739479"/>
            <a:ext cx="9529959" cy="266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10200" spc="-204">
                <a:solidFill>
                  <a:srgbClr val="393939"/>
                </a:solidFill>
                <a:latin typeface="Crimson Pro Bold"/>
              </a:rPr>
              <a:t>MCC (Materials control center)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60761" y="7224972"/>
            <a:ext cx="6597224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pc="72">
                <a:solidFill>
                  <a:srgbClr val="393939"/>
                </a:solidFill>
                <a:latin typeface="Crimson Pro"/>
              </a:rPr>
              <a:t>Thêm một mô tả ngắn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480" y="1748351"/>
            <a:ext cx="10162736" cy="6790297"/>
          </a:xfrm>
          <a:custGeom>
            <a:avLst/>
            <a:gdLst/>
            <a:ahLst/>
            <a:cxnLst/>
            <a:rect l="l" t="t" r="r" b="b"/>
            <a:pathLst>
              <a:path w="10162736" h="6790297">
                <a:moveTo>
                  <a:pt x="0" y="0"/>
                </a:moveTo>
                <a:lnTo>
                  <a:pt x="10162736" y="0"/>
                </a:lnTo>
                <a:lnTo>
                  <a:pt x="10162736" y="6790298"/>
                </a:lnTo>
                <a:lnTo>
                  <a:pt x="0" y="679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808098" y="3183126"/>
            <a:ext cx="6654366" cy="379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000" spc="60">
                <a:solidFill>
                  <a:srgbClr val="393939"/>
                </a:solidFill>
                <a:latin typeface="Crimson Pro Bold"/>
              </a:rPr>
              <a:t>Released MO:</a:t>
            </a:r>
          </a:p>
          <a:p>
            <a:pPr algn="l">
              <a:lnSpc>
                <a:spcPts val="5040"/>
              </a:lnSpc>
            </a:pPr>
            <a:r>
              <a:rPr lang="en-US" sz="3000" spc="60">
                <a:solidFill>
                  <a:srgbClr val="393939"/>
                </a:solidFill>
                <a:latin typeface="Crimson Pro"/>
              </a:rPr>
              <a:t>Before letting MO run on production line, we must released MO before 3 days. Example if 01/07/2024 run, we must released on 28/06/2024.</a:t>
            </a:r>
          </a:p>
          <a:p>
            <a:pPr marL="0" lvl="0" indent="0" algn="l">
              <a:lnSpc>
                <a:spcPts val="5040"/>
              </a:lnSpc>
            </a:pPr>
            <a:endParaRPr lang="en-US" sz="3000" spc="60">
              <a:solidFill>
                <a:srgbClr val="393939"/>
              </a:solidFill>
              <a:latin typeface="Crimso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755972"/>
            <a:ext cx="7821562" cy="4282946"/>
          </a:xfrm>
          <a:custGeom>
            <a:avLst/>
            <a:gdLst/>
            <a:ahLst/>
            <a:cxnLst/>
            <a:rect l="l" t="t" r="r" b="b"/>
            <a:pathLst>
              <a:path w="7821562" h="4282946">
                <a:moveTo>
                  <a:pt x="0" y="0"/>
                </a:moveTo>
                <a:lnTo>
                  <a:pt x="7821562" y="0"/>
                </a:lnTo>
                <a:lnTo>
                  <a:pt x="7821562" y="4282946"/>
                </a:lnTo>
                <a:lnTo>
                  <a:pt x="0" y="428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309011"/>
            <a:ext cx="7821562" cy="3696706"/>
          </a:xfrm>
          <a:custGeom>
            <a:avLst/>
            <a:gdLst/>
            <a:ahLst/>
            <a:cxnLst/>
            <a:rect l="l" t="t" r="r" b="b"/>
            <a:pathLst>
              <a:path w="7821562" h="3696706">
                <a:moveTo>
                  <a:pt x="0" y="0"/>
                </a:moveTo>
                <a:lnTo>
                  <a:pt x="7821562" y="0"/>
                </a:lnTo>
                <a:lnTo>
                  <a:pt x="7821562" y="3696707"/>
                </a:lnTo>
                <a:lnTo>
                  <a:pt x="0" y="3696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3145" y="2823304"/>
            <a:ext cx="8242093" cy="545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9"/>
              </a:lnSpc>
            </a:pPr>
            <a:r>
              <a:rPr lang="en-US" sz="3024" spc="60">
                <a:solidFill>
                  <a:srgbClr val="393939"/>
                </a:solidFill>
                <a:latin typeface="Crimson Pro"/>
              </a:rPr>
              <a:t>- After downloading MO, we move on to the bei Materials. </a:t>
            </a:r>
          </a:p>
          <a:p>
            <a:pPr algn="l">
              <a:lnSpc>
                <a:spcPts val="4839"/>
              </a:lnSpc>
            </a:pPr>
            <a:r>
              <a:rPr lang="en-US" sz="3024" spc="60">
                <a:solidFill>
                  <a:srgbClr val="393939"/>
                </a:solidFill>
                <a:latin typeface="Crimson Pro"/>
              </a:rPr>
              <a:t>- We find shortage materials and substitute materials in the list materials of the MO. Then down BOM with PN: 55RGEMKD.DG8.</a:t>
            </a:r>
          </a:p>
          <a:p>
            <a:pPr algn="l">
              <a:lnSpc>
                <a:spcPts val="4839"/>
              </a:lnSpc>
            </a:pPr>
            <a:r>
              <a:rPr lang="en-US" sz="3024" spc="60">
                <a:solidFill>
                  <a:srgbClr val="393939"/>
                </a:solidFill>
                <a:latin typeface="Crimson Pro"/>
              </a:rPr>
              <a:t>- Based on the shortage materials, from the BOM, find substitute materials for the shortage materials.</a:t>
            </a:r>
          </a:p>
          <a:p>
            <a:pPr marL="0" lvl="0" indent="0" algn="l">
              <a:lnSpc>
                <a:spcPts val="4839"/>
              </a:lnSpc>
            </a:pPr>
            <a:endParaRPr lang="en-US" sz="3024" spc="60">
              <a:solidFill>
                <a:srgbClr val="393939"/>
              </a:solidFill>
              <a:latin typeface="Crimso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3781" y="3661044"/>
            <a:ext cx="8197864" cy="521089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987" y="3858460"/>
            <a:ext cx="3910730" cy="12245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48314" y="5556596"/>
            <a:ext cx="53488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400">
                <a:solidFill>
                  <a:srgbClr val="393939"/>
                </a:solidFill>
                <a:latin typeface="Crimson Pro Bold"/>
              </a:rPr>
              <a:t>PR (Puschase Requisition)</a:t>
            </a:r>
          </a:p>
        </p:txBody>
      </p:sp>
      <p:sp>
        <p:nvSpPr>
          <p:cNvPr id="5" name="AutoShape 5"/>
          <p:cNvSpPr/>
          <p:nvPr/>
        </p:nvSpPr>
        <p:spPr>
          <a:xfrm>
            <a:off x="9455546" y="3661044"/>
            <a:ext cx="7971046" cy="521089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170" y="4017141"/>
            <a:ext cx="4804152" cy="13131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19674" y="5556596"/>
            <a:ext cx="53488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400">
                <a:solidFill>
                  <a:srgbClr val="393939"/>
                </a:solidFill>
                <a:latin typeface="Crimson Pro Bold"/>
              </a:rPr>
              <a:t>IR (Internal Requisition)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5253" y="6122078"/>
            <a:ext cx="6674922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393939"/>
                </a:solidFill>
                <a:latin typeface="Crimson Pro"/>
              </a:rPr>
              <a:t>For PR ticket, when we find shortage materials during materials processing, if buying materials from outside. This is material purchase ticket.</a:t>
            </a:r>
          </a:p>
          <a:p>
            <a:pPr marL="0" lvl="0" indent="0" algn="just">
              <a:lnSpc>
                <a:spcPts val="4200"/>
              </a:lnSpc>
            </a:pPr>
            <a:endParaRPr lang="en-US" sz="2999">
              <a:solidFill>
                <a:srgbClr val="393939"/>
              </a:solidFill>
              <a:latin typeface="Crimson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19674" y="6496940"/>
            <a:ext cx="6281318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Crimson Pro"/>
              </a:rPr>
              <a:t>For IR ticket, this is internal ticket takes materials from other agencies to Vietnam. Eg: China, Taiwan,...</a:t>
            </a:r>
          </a:p>
          <a:p>
            <a:pPr marL="0" lvl="0" indent="0" algn="just">
              <a:lnSpc>
                <a:spcPts val="3919"/>
              </a:lnSpc>
            </a:pPr>
            <a:endParaRPr lang="en-US" sz="2799">
              <a:solidFill>
                <a:srgbClr val="393939"/>
              </a:solidFill>
              <a:latin typeface="Crimson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59532" y="1494707"/>
            <a:ext cx="70482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93939"/>
                </a:solidFill>
                <a:latin typeface="Calistoga"/>
              </a:rPr>
              <a:t>8. PR/IR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85" b="-16585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5512" y="4660265"/>
            <a:ext cx="13336977" cy="102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10"/>
              </a:lnSpc>
            </a:pPr>
            <a:r>
              <a:rPr lang="en-US" sz="7100" u="none">
                <a:solidFill>
                  <a:srgbClr val="393939"/>
                </a:solidFill>
                <a:latin typeface="Crimson Pro"/>
              </a:rPr>
              <a:t>Hãy viết chủ đề hoặc ý tưởng của bạn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09520"/>
            <a:ext cx="16230600" cy="8067961"/>
          </a:xfrm>
          <a:custGeom>
            <a:avLst/>
            <a:gdLst/>
            <a:ahLst/>
            <a:cxnLst/>
            <a:rect l="l" t="t" r="r" b="b"/>
            <a:pathLst>
              <a:path w="16230600" h="8067961">
                <a:moveTo>
                  <a:pt x="0" y="0"/>
                </a:moveTo>
                <a:lnTo>
                  <a:pt x="16230600" y="0"/>
                </a:lnTo>
                <a:lnTo>
                  <a:pt x="16230600" y="8067960"/>
                </a:lnTo>
                <a:lnTo>
                  <a:pt x="0" y="806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47900" y="6000286"/>
            <a:ext cx="4530563" cy="8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u="none" spc="48">
                <a:solidFill>
                  <a:srgbClr val="393939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47900" y="3372526"/>
            <a:ext cx="6646879" cy="179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5"/>
              </a:lnSpc>
            </a:pPr>
            <a:r>
              <a:rPr lang="en-US" sz="6350" u="none">
                <a:solidFill>
                  <a:srgbClr val="393939"/>
                </a:solidFill>
                <a:latin typeface="Crimson Pro"/>
              </a:rPr>
              <a:t>Hãy viết chủ đề hoặc ý tưởng của bạn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5512" y="4660265"/>
            <a:ext cx="13336977" cy="102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10"/>
              </a:lnSpc>
            </a:pPr>
            <a:r>
              <a:rPr lang="en-US" sz="7100" u="none">
                <a:solidFill>
                  <a:srgbClr val="393939"/>
                </a:solidFill>
                <a:latin typeface="Crimson Pro"/>
              </a:rPr>
              <a:t>Hãy viết chủ đề hoặc ý tưởng của bạn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04718" y="3071568"/>
            <a:ext cx="12478563" cy="413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rimson Pro Bold"/>
              </a:rPr>
              <a:t>Tương lai thuộc về những ai tin vào vẻ đẹp trong những giấc mơ của mình.</a:t>
            </a:r>
          </a:p>
        </p:txBody>
      </p:sp>
      <p:sp>
        <p:nvSpPr>
          <p:cNvPr id="3" name="Freeform 3"/>
          <p:cNvSpPr/>
          <p:nvPr/>
        </p:nvSpPr>
        <p:spPr>
          <a:xfrm>
            <a:off x="8821809" y="2032769"/>
            <a:ext cx="644382" cy="489730"/>
          </a:xfrm>
          <a:custGeom>
            <a:avLst/>
            <a:gdLst/>
            <a:ahLst/>
            <a:cxnLst/>
            <a:rect l="l" t="t" r="r" b="b"/>
            <a:pathLst>
              <a:path w="644382" h="489730">
                <a:moveTo>
                  <a:pt x="0" y="0"/>
                </a:moveTo>
                <a:lnTo>
                  <a:pt x="644382" y="0"/>
                </a:lnTo>
                <a:lnTo>
                  <a:pt x="644382" y="489730"/>
                </a:lnTo>
                <a:lnTo>
                  <a:pt x="0" y="489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50099" y="7694690"/>
            <a:ext cx="4587801" cy="56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</a:pPr>
            <a:r>
              <a:rPr lang="en-US" sz="3200" u="none" spc="64">
                <a:solidFill>
                  <a:srgbClr val="FFFFFF"/>
                </a:solidFill>
                <a:latin typeface="Crimson Pro"/>
              </a:rPr>
              <a:t>Eleanor Roosevelt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17" t="-17030" b="-143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93940" y="5565417"/>
            <a:ext cx="12500120" cy="56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</a:pPr>
            <a:r>
              <a:rPr lang="en-US" sz="3200" u="none" spc="64">
                <a:solidFill>
                  <a:srgbClr val="393939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93940" y="3975100"/>
            <a:ext cx="12500120" cy="95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15"/>
              </a:lnSpc>
            </a:pPr>
            <a:r>
              <a:rPr lang="en-US" sz="6650" u="none">
                <a:solidFill>
                  <a:srgbClr val="393939"/>
                </a:solidFill>
                <a:latin typeface="Crimson Pro"/>
              </a:rPr>
              <a:t>Hãy viết chủ đề hoặc ý tưởng của bạn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90650" y="4047407"/>
            <a:ext cx="7391400" cy="453879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35" y="4447786"/>
            <a:ext cx="3910730" cy="12245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2600" y="1759532"/>
            <a:ext cx="14782800" cy="113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35"/>
              </a:lnSpc>
            </a:pPr>
            <a:r>
              <a:rPr lang="en-US" sz="7850" u="none">
                <a:solidFill>
                  <a:srgbClr val="393939"/>
                </a:solidFill>
                <a:latin typeface="Crimson Pro"/>
              </a:rPr>
              <a:t>Hãy viết chủ đề hoặc ý tưởng của bạn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54778" y="5942958"/>
            <a:ext cx="5348843" cy="58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400">
                <a:solidFill>
                  <a:srgbClr val="393939"/>
                </a:solidFill>
                <a:latin typeface="Crimson Pro Bold"/>
              </a:rPr>
              <a:t>2 trên 6</a:t>
            </a:r>
          </a:p>
        </p:txBody>
      </p:sp>
      <p:sp>
        <p:nvSpPr>
          <p:cNvPr id="6" name="AutoShape 6"/>
          <p:cNvSpPr/>
          <p:nvPr/>
        </p:nvSpPr>
        <p:spPr>
          <a:xfrm>
            <a:off x="9505950" y="4047407"/>
            <a:ext cx="7391400" cy="453879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574" y="4403504"/>
            <a:ext cx="4804152" cy="13131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470078" y="5942958"/>
            <a:ext cx="5348843" cy="58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400">
                <a:solidFill>
                  <a:srgbClr val="393939"/>
                </a:solidFill>
                <a:latin typeface="Crimson Pro Bold"/>
              </a:rPr>
              <a:t>5 trên 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54778" y="6883303"/>
            <a:ext cx="5348843" cy="9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800" u="none">
                <a:solidFill>
                  <a:srgbClr val="393939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0078" y="6883303"/>
            <a:ext cx="5348843" cy="9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800" u="none">
                <a:solidFill>
                  <a:srgbClr val="393939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21030" y="-52256"/>
            <a:ext cx="11066970" cy="10287000"/>
          </a:xfrm>
          <a:prstGeom prst="rect">
            <a:avLst/>
          </a:prstGeom>
          <a:solidFill>
            <a:srgbClr val="DFD4CB"/>
          </a:solidFill>
        </p:spPr>
      </p:sp>
      <p:sp>
        <p:nvSpPr>
          <p:cNvPr id="3" name="TextBox 3"/>
          <p:cNvSpPr txBox="1"/>
          <p:nvPr/>
        </p:nvSpPr>
        <p:spPr>
          <a:xfrm>
            <a:off x="552729" y="4763135"/>
            <a:ext cx="6189679" cy="8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0"/>
              </a:lnSpc>
            </a:pPr>
            <a:r>
              <a:rPr lang="en-US" sz="5900">
                <a:solidFill>
                  <a:srgbClr val="393939"/>
                </a:solidFill>
                <a:latin typeface="Calistoga"/>
              </a:rPr>
              <a:t>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49108" y="913637"/>
            <a:ext cx="7486543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Create Tickets and go get materials at the warehouse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49108" y="4027185"/>
            <a:ext cx="569545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NG errors need to be handled</a:t>
            </a:r>
          </a:p>
        </p:txBody>
      </p:sp>
      <p:sp>
        <p:nvSpPr>
          <p:cNvPr id="6" name="AutoShape 6"/>
          <p:cNvSpPr/>
          <p:nvPr/>
        </p:nvSpPr>
        <p:spPr>
          <a:xfrm>
            <a:off x="9092590" y="1263650"/>
            <a:ext cx="471050" cy="395954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7" name="TextBox 7"/>
          <p:cNvSpPr txBox="1"/>
          <p:nvPr/>
        </p:nvSpPr>
        <p:spPr>
          <a:xfrm>
            <a:off x="10460615" y="7110571"/>
            <a:ext cx="458780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PR/IR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49108" y="2316987"/>
            <a:ext cx="550691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Create scrap materials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49108" y="3148837"/>
            <a:ext cx="458780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Check inventory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60615" y="4822825"/>
            <a:ext cx="458780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D/C Extend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60615" y="5581063"/>
            <a:ext cx="458780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BOM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60615" y="6316821"/>
            <a:ext cx="458780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Materials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65900" y="1300654"/>
            <a:ext cx="124430" cy="29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Noto Serif Display"/>
              </a:rPr>
              <a:t>1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078740" y="2439685"/>
            <a:ext cx="471050" cy="395954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5" name="AutoShape 15"/>
          <p:cNvSpPr/>
          <p:nvPr/>
        </p:nvSpPr>
        <p:spPr>
          <a:xfrm>
            <a:off x="9092590" y="3271535"/>
            <a:ext cx="471050" cy="395954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6" name="AutoShape 16"/>
          <p:cNvSpPr/>
          <p:nvPr/>
        </p:nvSpPr>
        <p:spPr>
          <a:xfrm>
            <a:off x="9078740" y="4103385"/>
            <a:ext cx="471050" cy="395954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>
            <a:off x="9092590" y="4935235"/>
            <a:ext cx="471050" cy="395954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8" name="AutoShape 18"/>
          <p:cNvSpPr/>
          <p:nvPr/>
        </p:nvSpPr>
        <p:spPr>
          <a:xfrm>
            <a:off x="9078740" y="5718619"/>
            <a:ext cx="471050" cy="395954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9" name="AutoShape 19"/>
          <p:cNvSpPr/>
          <p:nvPr/>
        </p:nvSpPr>
        <p:spPr>
          <a:xfrm>
            <a:off x="9078740" y="6431104"/>
            <a:ext cx="471050" cy="395954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20" name="AutoShape 20"/>
          <p:cNvSpPr/>
          <p:nvPr/>
        </p:nvSpPr>
        <p:spPr>
          <a:xfrm>
            <a:off x="9078740" y="7167867"/>
            <a:ext cx="471050" cy="395954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21" name="TextBox 21"/>
          <p:cNvSpPr txBox="1"/>
          <p:nvPr/>
        </p:nvSpPr>
        <p:spPr>
          <a:xfrm>
            <a:off x="9265900" y="2476689"/>
            <a:ext cx="124430" cy="29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Noto Serif Display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52050" y="3308539"/>
            <a:ext cx="124430" cy="29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Noto Serif Display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52050" y="4127514"/>
            <a:ext cx="124430" cy="29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Noto Serif Display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65900" y="4956540"/>
            <a:ext cx="124430" cy="29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Noto Serif Display"/>
              </a:rPr>
              <a:t>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52050" y="5740765"/>
            <a:ext cx="124430" cy="29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Noto Serif Display"/>
              </a:rPr>
              <a:t>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65900" y="6476523"/>
            <a:ext cx="124430" cy="29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Noto Serif Display"/>
              </a:rPr>
              <a:t>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65900" y="7236633"/>
            <a:ext cx="124430" cy="29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FFFFFF"/>
                </a:solidFill>
                <a:latin typeface="Noto Serif Display"/>
              </a:rPr>
              <a:t>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12" y="802848"/>
            <a:ext cx="8493042" cy="86813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744200" y="6118205"/>
            <a:ext cx="4530563" cy="98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4"/>
              </a:lnSpc>
            </a:pPr>
            <a:r>
              <a:rPr lang="en-US" sz="2825" u="none" spc="56">
                <a:solidFill>
                  <a:srgbClr val="393939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44200" y="3116600"/>
            <a:ext cx="6037279" cy="1617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25"/>
              </a:lnSpc>
            </a:pPr>
            <a:r>
              <a:rPr lang="en-US" sz="5750" u="none">
                <a:solidFill>
                  <a:srgbClr val="393939"/>
                </a:solidFill>
                <a:latin typeface="Crimson Pro"/>
              </a:rPr>
              <a:t>Hãy viết chủ đề hoặc ý tưởng của bạn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62800" y="552450"/>
            <a:ext cx="10629900" cy="9182100"/>
          </a:xfrm>
          <a:custGeom>
            <a:avLst/>
            <a:gdLst/>
            <a:ahLst/>
            <a:cxnLst/>
            <a:rect l="l" t="t" r="r" b="b"/>
            <a:pathLst>
              <a:path w="10629900" h="9182100">
                <a:moveTo>
                  <a:pt x="0" y="0"/>
                </a:moveTo>
                <a:lnTo>
                  <a:pt x="10629900" y="0"/>
                </a:lnTo>
                <a:lnTo>
                  <a:pt x="10629900" y="9182100"/>
                </a:lnTo>
                <a:lnTo>
                  <a:pt x="0" y="9182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23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00200" y="6598874"/>
            <a:ext cx="4047745" cy="108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5"/>
              </a:lnSpc>
            </a:pPr>
            <a:r>
              <a:rPr lang="en-US" sz="3125" u="none" spc="62">
                <a:solidFill>
                  <a:srgbClr val="393939"/>
                </a:solidFill>
                <a:latin typeface="Crimson Pro"/>
              </a:rPr>
              <a:t>Dùng phần này để thêm ảnh chú thích.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52428" y="518069"/>
            <a:ext cx="4438990" cy="3881783"/>
          </a:xfrm>
          <a:custGeom>
            <a:avLst/>
            <a:gdLst/>
            <a:ahLst/>
            <a:cxnLst/>
            <a:rect l="l" t="t" r="r" b="b"/>
            <a:pathLst>
              <a:path w="4438990" h="3881783">
                <a:moveTo>
                  <a:pt x="0" y="0"/>
                </a:moveTo>
                <a:lnTo>
                  <a:pt x="4438990" y="0"/>
                </a:lnTo>
                <a:lnTo>
                  <a:pt x="4438990" y="3881783"/>
                </a:lnTo>
                <a:lnTo>
                  <a:pt x="0" y="3881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54054" y="5003800"/>
            <a:ext cx="7833946" cy="5283200"/>
          </a:xfrm>
          <a:custGeom>
            <a:avLst/>
            <a:gdLst/>
            <a:ahLst/>
            <a:cxnLst/>
            <a:rect l="l" t="t" r="r" b="b"/>
            <a:pathLst>
              <a:path w="7833946" h="5283200">
                <a:moveTo>
                  <a:pt x="0" y="0"/>
                </a:moveTo>
                <a:lnTo>
                  <a:pt x="7833946" y="0"/>
                </a:lnTo>
                <a:lnTo>
                  <a:pt x="7833946" y="5283200"/>
                </a:lnTo>
                <a:lnTo>
                  <a:pt x="0" y="5283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7" r="-1337" b="-14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2608052" cy="4399852"/>
          </a:xfrm>
          <a:custGeom>
            <a:avLst/>
            <a:gdLst/>
            <a:ahLst/>
            <a:cxnLst/>
            <a:rect l="l" t="t" r="r" b="b"/>
            <a:pathLst>
              <a:path w="12608052" h="4399852">
                <a:moveTo>
                  <a:pt x="0" y="0"/>
                </a:moveTo>
                <a:lnTo>
                  <a:pt x="12608052" y="0"/>
                </a:lnTo>
                <a:lnTo>
                  <a:pt x="12608052" y="4399852"/>
                </a:lnTo>
                <a:lnTo>
                  <a:pt x="0" y="4399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138" b="-2230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887270"/>
            <a:ext cx="2904745" cy="94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4"/>
              </a:lnSpc>
            </a:pPr>
            <a:r>
              <a:rPr lang="en-US" sz="2675" u="none" spc="53">
                <a:solidFill>
                  <a:srgbClr val="393939"/>
                </a:solidFill>
                <a:latin typeface="Crimson Pro"/>
              </a:rPr>
              <a:t>Dùng phần này để thêm ảnh chú thích.</a:t>
            </a:r>
          </a:p>
        </p:txBody>
      </p:sp>
      <p:sp>
        <p:nvSpPr>
          <p:cNvPr id="6" name="Freeform 6"/>
          <p:cNvSpPr/>
          <p:nvPr/>
        </p:nvSpPr>
        <p:spPr>
          <a:xfrm>
            <a:off x="5432403" y="5003800"/>
            <a:ext cx="4438990" cy="4666312"/>
          </a:xfrm>
          <a:custGeom>
            <a:avLst/>
            <a:gdLst/>
            <a:ahLst/>
            <a:cxnLst/>
            <a:rect l="l" t="t" r="r" b="b"/>
            <a:pathLst>
              <a:path w="4438990" h="4666312">
                <a:moveTo>
                  <a:pt x="0" y="0"/>
                </a:moveTo>
                <a:lnTo>
                  <a:pt x="4438990" y="0"/>
                </a:lnTo>
                <a:lnTo>
                  <a:pt x="4438990" y="4666312"/>
                </a:lnTo>
                <a:lnTo>
                  <a:pt x="0" y="4666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731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12" y="1218038"/>
            <a:ext cx="8171470" cy="786707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612421" y="6357579"/>
            <a:ext cx="4530563" cy="98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4"/>
              </a:lnSpc>
            </a:pPr>
            <a:r>
              <a:rPr lang="en-US" sz="2825" u="none" spc="56">
                <a:solidFill>
                  <a:srgbClr val="FFFFFF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12421" y="2562901"/>
            <a:ext cx="5808679" cy="1573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77"/>
              </a:lnSpc>
            </a:pPr>
            <a:r>
              <a:rPr lang="en-US" sz="5525" u="none">
                <a:solidFill>
                  <a:srgbClr val="FFFFFF"/>
                </a:solidFill>
                <a:latin typeface="Crimson Pro"/>
              </a:rPr>
              <a:t>Hãy viết chủ đề hoặc ý tưởng của bạn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DFD4CB"/>
          </a:solidFill>
        </p:spPr>
      </p:sp>
      <p:sp>
        <p:nvSpPr>
          <p:cNvPr id="3" name="TextBox 3"/>
          <p:cNvSpPr txBox="1"/>
          <p:nvPr/>
        </p:nvSpPr>
        <p:spPr>
          <a:xfrm>
            <a:off x="1600200" y="4332393"/>
            <a:ext cx="6189679" cy="166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90"/>
              </a:lnSpc>
            </a:pPr>
            <a:r>
              <a:rPr lang="en-US" sz="5900" u="none">
                <a:solidFill>
                  <a:srgbClr val="393939"/>
                </a:solidFill>
                <a:latin typeface="Crimson Pro"/>
              </a:rPr>
              <a:t>Hãy viết chủ đề hoặc ý tưởng của bạn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24653" y="1219200"/>
            <a:ext cx="4587801" cy="56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Hãy thêm một điểm chính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24653" y="2054612"/>
            <a:ext cx="4587801" cy="9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800" u="none">
                <a:solidFill>
                  <a:srgbClr val="393939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24653" y="4199379"/>
            <a:ext cx="4587801" cy="56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Hãy thêm một điểm chính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24653" y="5034791"/>
            <a:ext cx="4587801" cy="9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800" u="none">
                <a:solidFill>
                  <a:srgbClr val="393939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24653" y="7179558"/>
            <a:ext cx="4587801" cy="56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Hãy thêm một điểm chính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24653" y="8014970"/>
            <a:ext cx="4587801" cy="9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800" u="none">
                <a:solidFill>
                  <a:srgbClr val="393939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819545" y="1424051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1" name="AutoShape 11"/>
          <p:cNvSpPr/>
          <p:nvPr/>
        </p:nvSpPr>
        <p:spPr>
          <a:xfrm>
            <a:off x="10819545" y="4404230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2" name="AutoShape 12"/>
          <p:cNvSpPr/>
          <p:nvPr/>
        </p:nvSpPr>
        <p:spPr>
          <a:xfrm>
            <a:off x="10819545" y="7384409"/>
            <a:ext cx="265409" cy="256412"/>
          </a:xfrm>
          <a:prstGeom prst="rect">
            <a:avLst/>
          </a:prstGeom>
          <a:solidFill>
            <a:srgbClr val="393939"/>
          </a:solid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848" y="898036"/>
            <a:ext cx="10120856" cy="848873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7459781"/>
            <a:ext cx="5046926" cy="108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5"/>
              </a:lnSpc>
            </a:pPr>
            <a:r>
              <a:rPr lang="en-US" sz="3125" u="none" spc="62">
                <a:solidFill>
                  <a:srgbClr val="393939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786877"/>
            <a:ext cx="6286500" cy="16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72"/>
              </a:lnSpc>
            </a:pPr>
            <a:r>
              <a:rPr lang="en-US" sz="5975" u="none">
                <a:solidFill>
                  <a:srgbClr val="393939"/>
                </a:solidFill>
                <a:latin typeface="Crimson Pro"/>
              </a:rPr>
              <a:t>Hãy viết chủ đề hoặc ý tưởng của bạn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0" y="2660009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3" name="TextBox 3"/>
          <p:cNvSpPr txBox="1"/>
          <p:nvPr/>
        </p:nvSpPr>
        <p:spPr>
          <a:xfrm>
            <a:off x="1752600" y="4332393"/>
            <a:ext cx="6189679" cy="166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90"/>
              </a:lnSpc>
            </a:pPr>
            <a:r>
              <a:rPr lang="en-US" sz="5900" u="none">
                <a:solidFill>
                  <a:srgbClr val="393939"/>
                </a:solidFill>
                <a:latin typeface="Crimson Pro"/>
              </a:rPr>
              <a:t>Hãy viết chủ đề hoặc ý tưởng của bạn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22584" y="2455158"/>
            <a:ext cx="4587801" cy="56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Hãy thêm một điểm chính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22584" y="3290570"/>
            <a:ext cx="4587801" cy="9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800" u="none">
                <a:solidFill>
                  <a:srgbClr val="393939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  <p:sp>
        <p:nvSpPr>
          <p:cNvPr id="6" name="AutoShape 6"/>
          <p:cNvSpPr/>
          <p:nvPr/>
        </p:nvSpPr>
        <p:spPr>
          <a:xfrm>
            <a:off x="10477500" y="6546209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7" name="TextBox 7"/>
          <p:cNvSpPr txBox="1"/>
          <p:nvPr/>
        </p:nvSpPr>
        <p:spPr>
          <a:xfrm>
            <a:off x="11522584" y="6341358"/>
            <a:ext cx="4587801" cy="56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250">
                <a:solidFill>
                  <a:srgbClr val="393939"/>
                </a:solidFill>
                <a:latin typeface="Crimson Pro Bold"/>
              </a:rPr>
              <a:t>Hãy thêm một điểm chính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2584" y="7176770"/>
            <a:ext cx="4587801" cy="9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800" u="none">
                <a:solidFill>
                  <a:srgbClr val="393939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504374"/>
            <a:ext cx="7505813" cy="5951654"/>
          </a:xfrm>
          <a:custGeom>
            <a:avLst/>
            <a:gdLst/>
            <a:ahLst/>
            <a:cxnLst/>
            <a:rect l="l" t="t" r="r" b="b"/>
            <a:pathLst>
              <a:path w="7505813" h="5951654">
                <a:moveTo>
                  <a:pt x="0" y="0"/>
                </a:moveTo>
                <a:lnTo>
                  <a:pt x="7505813" y="0"/>
                </a:lnTo>
                <a:lnTo>
                  <a:pt x="7505813" y="5951654"/>
                </a:lnTo>
                <a:lnTo>
                  <a:pt x="0" y="595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42" b="-46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51980" y="3504374"/>
            <a:ext cx="8047552" cy="5951654"/>
          </a:xfrm>
          <a:custGeom>
            <a:avLst/>
            <a:gdLst/>
            <a:ahLst/>
            <a:cxnLst/>
            <a:rect l="l" t="t" r="r" b="b"/>
            <a:pathLst>
              <a:path w="8047552" h="5951654">
                <a:moveTo>
                  <a:pt x="0" y="0"/>
                </a:moveTo>
                <a:lnTo>
                  <a:pt x="8047552" y="0"/>
                </a:lnTo>
                <a:lnTo>
                  <a:pt x="8047552" y="5951654"/>
                </a:lnTo>
                <a:lnTo>
                  <a:pt x="0" y="5951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45" b="-884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48199" y="1349383"/>
            <a:ext cx="12073387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57" lvl="1" indent="-647728" algn="l">
              <a:lnSpc>
                <a:spcPts val="7200"/>
              </a:lnSpc>
              <a:buAutoNum type="arabicPeriod"/>
            </a:pPr>
            <a:r>
              <a:rPr lang="en-US" sz="6000">
                <a:solidFill>
                  <a:srgbClr val="393939"/>
                </a:solidFill>
                <a:latin typeface="Calistoga"/>
              </a:rPr>
              <a:t> Create Tickets and go get materials at the warehouse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7821562" cy="4774565"/>
          </a:xfrm>
          <a:custGeom>
            <a:avLst/>
            <a:gdLst/>
            <a:ahLst/>
            <a:cxnLst/>
            <a:rect l="l" t="t" r="r" b="b"/>
            <a:pathLst>
              <a:path w="7821562" h="4774565">
                <a:moveTo>
                  <a:pt x="0" y="0"/>
                </a:moveTo>
                <a:lnTo>
                  <a:pt x="7821562" y="0"/>
                </a:lnTo>
                <a:lnTo>
                  <a:pt x="7821562" y="4774565"/>
                </a:lnTo>
                <a:lnTo>
                  <a:pt x="0" y="4774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2" b="-2361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512435"/>
            <a:ext cx="7821562" cy="4774565"/>
          </a:xfrm>
          <a:custGeom>
            <a:avLst/>
            <a:gdLst/>
            <a:ahLst/>
            <a:cxnLst/>
            <a:rect l="l" t="t" r="r" b="b"/>
            <a:pathLst>
              <a:path w="7821562" h="4774565">
                <a:moveTo>
                  <a:pt x="0" y="0"/>
                </a:moveTo>
                <a:lnTo>
                  <a:pt x="7821562" y="0"/>
                </a:lnTo>
                <a:lnTo>
                  <a:pt x="7821562" y="4774565"/>
                </a:lnTo>
                <a:lnTo>
                  <a:pt x="0" y="4774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58" r="-1695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0821" y="3071472"/>
            <a:ext cx="5878471" cy="158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</a:pPr>
            <a:r>
              <a:rPr lang="en-US" sz="5600" u="none">
                <a:solidFill>
                  <a:srgbClr val="FFFFFF"/>
                </a:solidFill>
                <a:latin typeface="Crimson Pro"/>
              </a:rPr>
              <a:t>Hãy viết chủ đề hoặc ý tưởng của bạn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0821" y="5883887"/>
            <a:ext cx="4587801" cy="98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4"/>
              </a:lnSpc>
            </a:pPr>
            <a:r>
              <a:rPr lang="en-US" sz="2825" u="none" spc="56">
                <a:solidFill>
                  <a:srgbClr val="FFFFFF"/>
                </a:solidFill>
                <a:latin typeface="Crimson Pro"/>
              </a:rPr>
              <a:t>Hãy trình bày ngắn gọn về những gì bạn muốn thảo luận.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52428" y="518069"/>
            <a:ext cx="4438990" cy="3881783"/>
          </a:xfrm>
          <a:custGeom>
            <a:avLst/>
            <a:gdLst/>
            <a:ahLst/>
            <a:cxnLst/>
            <a:rect l="l" t="t" r="r" b="b"/>
            <a:pathLst>
              <a:path w="4438990" h="3881783">
                <a:moveTo>
                  <a:pt x="0" y="0"/>
                </a:moveTo>
                <a:lnTo>
                  <a:pt x="4438990" y="0"/>
                </a:lnTo>
                <a:lnTo>
                  <a:pt x="4438990" y="3881783"/>
                </a:lnTo>
                <a:lnTo>
                  <a:pt x="0" y="3881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54054" y="5003800"/>
            <a:ext cx="7833946" cy="5283200"/>
          </a:xfrm>
          <a:custGeom>
            <a:avLst/>
            <a:gdLst/>
            <a:ahLst/>
            <a:cxnLst/>
            <a:rect l="l" t="t" r="r" b="b"/>
            <a:pathLst>
              <a:path w="7833946" h="5283200">
                <a:moveTo>
                  <a:pt x="0" y="0"/>
                </a:moveTo>
                <a:lnTo>
                  <a:pt x="7833946" y="0"/>
                </a:lnTo>
                <a:lnTo>
                  <a:pt x="7833946" y="5283200"/>
                </a:lnTo>
                <a:lnTo>
                  <a:pt x="0" y="5283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7" r="-1337" b="-14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2608052" cy="4399852"/>
          </a:xfrm>
          <a:custGeom>
            <a:avLst/>
            <a:gdLst/>
            <a:ahLst/>
            <a:cxnLst/>
            <a:rect l="l" t="t" r="r" b="b"/>
            <a:pathLst>
              <a:path w="12608052" h="4399852">
                <a:moveTo>
                  <a:pt x="0" y="0"/>
                </a:moveTo>
                <a:lnTo>
                  <a:pt x="12608052" y="0"/>
                </a:lnTo>
                <a:lnTo>
                  <a:pt x="12608052" y="4399852"/>
                </a:lnTo>
                <a:lnTo>
                  <a:pt x="0" y="4399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138" b="-2230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16849" y="518069"/>
            <a:ext cx="4910147" cy="4293798"/>
          </a:xfrm>
          <a:custGeom>
            <a:avLst/>
            <a:gdLst/>
            <a:ahLst/>
            <a:cxnLst/>
            <a:rect l="l" t="t" r="r" b="b"/>
            <a:pathLst>
              <a:path w="4910147" h="4293798">
                <a:moveTo>
                  <a:pt x="0" y="0"/>
                </a:moveTo>
                <a:lnTo>
                  <a:pt x="4910147" y="0"/>
                </a:lnTo>
                <a:lnTo>
                  <a:pt x="4910147" y="4293799"/>
                </a:lnTo>
                <a:lnTo>
                  <a:pt x="0" y="4293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537" b="-1253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50875"/>
            <a:ext cx="12608052" cy="4348977"/>
          </a:xfrm>
          <a:custGeom>
            <a:avLst/>
            <a:gdLst/>
            <a:ahLst/>
            <a:cxnLst/>
            <a:rect l="l" t="t" r="r" b="b"/>
            <a:pathLst>
              <a:path w="12608052" h="4348977">
                <a:moveTo>
                  <a:pt x="0" y="0"/>
                </a:moveTo>
                <a:lnTo>
                  <a:pt x="12608052" y="0"/>
                </a:lnTo>
                <a:lnTo>
                  <a:pt x="12608052" y="4348977"/>
                </a:lnTo>
                <a:lnTo>
                  <a:pt x="0" y="4348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8771" r="-1373" b="-7638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10979" y="5170333"/>
            <a:ext cx="7833946" cy="5283200"/>
          </a:xfrm>
          <a:custGeom>
            <a:avLst/>
            <a:gdLst/>
            <a:ahLst/>
            <a:cxnLst/>
            <a:rect l="l" t="t" r="r" b="b"/>
            <a:pathLst>
              <a:path w="7833946" h="5283200">
                <a:moveTo>
                  <a:pt x="0" y="0"/>
                </a:moveTo>
                <a:lnTo>
                  <a:pt x="7833946" y="0"/>
                </a:lnTo>
                <a:lnTo>
                  <a:pt x="7833946" y="5283200"/>
                </a:lnTo>
                <a:lnTo>
                  <a:pt x="0" y="5283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163" b="-916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7776" y="6540500"/>
            <a:ext cx="6206209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60" dirty="0">
                <a:solidFill>
                  <a:srgbClr val="393939"/>
                </a:solidFill>
                <a:latin typeface="Crimson Pro"/>
              </a:rPr>
              <a:t>Use inventory checking to check the quantity on-hand in the materials warehouse.. </a:t>
            </a:r>
          </a:p>
          <a:p>
            <a:pPr marL="0" lvl="0" indent="0" algn="l">
              <a:lnSpc>
                <a:spcPts val="4200"/>
              </a:lnSpc>
            </a:pPr>
            <a:endParaRPr lang="en-US" sz="3000" spc="60" dirty="0">
              <a:solidFill>
                <a:srgbClr val="393939"/>
              </a:solidFill>
              <a:latin typeface="Crimson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4522" y="5133975"/>
            <a:ext cx="70482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93939"/>
                </a:solidFill>
                <a:latin typeface="Calistoga"/>
              </a:rPr>
              <a:t>3. Check inventory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82251" y="1942629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3" name="TextBox 3"/>
          <p:cNvSpPr txBox="1"/>
          <p:nvPr/>
        </p:nvSpPr>
        <p:spPr>
          <a:xfrm>
            <a:off x="10843286" y="1734920"/>
            <a:ext cx="4587801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40"/>
              </a:lnSpc>
            </a:pPr>
            <a:r>
              <a:rPr lang="en-US" sz="3000">
                <a:solidFill>
                  <a:srgbClr val="393939"/>
                </a:solidFill>
                <a:latin typeface="Crimson Pro"/>
              </a:rPr>
              <a:t>No 2S label =&gt; print 2S label.</a:t>
            </a:r>
          </a:p>
        </p:txBody>
      </p:sp>
      <p:sp>
        <p:nvSpPr>
          <p:cNvPr id="4" name="AutoShape 4"/>
          <p:cNvSpPr/>
          <p:nvPr/>
        </p:nvSpPr>
        <p:spPr>
          <a:xfrm>
            <a:off x="10082251" y="3300140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5" name="TextBox 5"/>
          <p:cNvSpPr txBox="1"/>
          <p:nvPr/>
        </p:nvSpPr>
        <p:spPr>
          <a:xfrm>
            <a:off x="10843286" y="2977221"/>
            <a:ext cx="4587801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40"/>
              </a:lnSpc>
            </a:pPr>
            <a:r>
              <a:rPr lang="en-US" sz="3000">
                <a:solidFill>
                  <a:srgbClr val="393939"/>
                </a:solidFill>
                <a:latin typeface="Crimson Pro"/>
              </a:rPr>
              <a:t>No NCC label or Handwritten =&gt; print NCC label.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9246" y="4415893"/>
            <a:ext cx="7048251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93939"/>
                </a:solidFill>
                <a:latin typeface="Calistoga"/>
              </a:rPr>
              <a:t>4.  NG errors need to be handled</a:t>
            </a:r>
          </a:p>
        </p:txBody>
      </p:sp>
      <p:sp>
        <p:nvSpPr>
          <p:cNvPr id="7" name="AutoShape 7"/>
          <p:cNvSpPr/>
          <p:nvPr/>
        </p:nvSpPr>
        <p:spPr>
          <a:xfrm>
            <a:off x="10082251" y="4617521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8" name="TextBox 8"/>
          <p:cNvSpPr txBox="1"/>
          <p:nvPr/>
        </p:nvSpPr>
        <p:spPr>
          <a:xfrm>
            <a:off x="10843286" y="4409813"/>
            <a:ext cx="4587801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40"/>
              </a:lnSpc>
            </a:pPr>
            <a:r>
              <a:rPr lang="en-US" sz="3000">
                <a:solidFill>
                  <a:srgbClr val="393939"/>
                </a:solidFill>
                <a:latin typeface="Crimson Pro"/>
              </a:rPr>
              <a:t>Do not roll the materials =&gt; Roll materials.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43286" y="5670653"/>
            <a:ext cx="5748846" cy="177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9"/>
              </a:lnSpc>
            </a:pPr>
            <a:r>
              <a:rPr lang="en-US" sz="2999">
                <a:solidFill>
                  <a:srgbClr val="393939"/>
                </a:solidFill>
                <a:latin typeface="Crimson Pro"/>
              </a:rPr>
              <a:t>The materials about less than 1m</a:t>
            </a:r>
          </a:p>
          <a:p>
            <a:pPr marL="0" lvl="0" indent="0" algn="l">
              <a:lnSpc>
                <a:spcPts val="4740"/>
              </a:lnSpc>
            </a:pPr>
            <a:r>
              <a:rPr lang="en-US" sz="3000">
                <a:solidFill>
                  <a:srgbClr val="393939"/>
                </a:solidFill>
                <a:latin typeface="Crimson Pro"/>
              </a:rPr>
              <a:t> =&gt; Joining materials and roll materials.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43286" y="7309421"/>
            <a:ext cx="5254784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40"/>
              </a:lnSpc>
            </a:pPr>
            <a:r>
              <a:rPr lang="en-US" sz="3000">
                <a:solidFill>
                  <a:srgbClr val="393939"/>
                </a:solidFill>
                <a:latin typeface="Crimson Pro"/>
              </a:rPr>
              <a:t>Expiry D/C =&gt; Take 10pcs to test tin running ATLO.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43286" y="8566721"/>
            <a:ext cx="4587801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40"/>
              </a:lnSpc>
            </a:pPr>
            <a:r>
              <a:rPr lang="en-US" sz="3000">
                <a:solidFill>
                  <a:srgbClr val="393939"/>
                </a:solidFill>
                <a:latin typeface="Crimson Pro"/>
              </a:rPr>
              <a:t>Not signee.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082251" y="6126012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3" name="AutoShape 13"/>
          <p:cNvSpPr/>
          <p:nvPr/>
        </p:nvSpPr>
        <p:spPr>
          <a:xfrm>
            <a:off x="10082251" y="7764780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4" name="AutoShape 14"/>
          <p:cNvSpPr/>
          <p:nvPr/>
        </p:nvSpPr>
        <p:spPr>
          <a:xfrm>
            <a:off x="10082251" y="8858314"/>
            <a:ext cx="265409" cy="256412"/>
          </a:xfrm>
          <a:prstGeom prst="rect">
            <a:avLst/>
          </a:prstGeom>
          <a:solidFill>
            <a:srgbClr val="393939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1657" y="3140134"/>
            <a:ext cx="8475087" cy="459326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9505950" y="3140134"/>
            <a:ext cx="8021450" cy="459326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791657" y="3140134"/>
            <a:ext cx="8475087" cy="4593269"/>
          </a:xfrm>
          <a:custGeom>
            <a:avLst/>
            <a:gdLst/>
            <a:ahLst/>
            <a:cxnLst/>
            <a:rect l="l" t="t" r="r" b="b"/>
            <a:pathLst>
              <a:path w="8475087" h="4593269">
                <a:moveTo>
                  <a:pt x="0" y="0"/>
                </a:moveTo>
                <a:lnTo>
                  <a:pt x="8475086" y="0"/>
                </a:lnTo>
                <a:lnTo>
                  <a:pt x="8475086" y="4593269"/>
                </a:lnTo>
                <a:lnTo>
                  <a:pt x="0" y="4593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9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05950" y="3140134"/>
            <a:ext cx="8021450" cy="4593269"/>
          </a:xfrm>
          <a:custGeom>
            <a:avLst/>
            <a:gdLst/>
            <a:ahLst/>
            <a:cxnLst/>
            <a:rect l="l" t="t" r="r" b="b"/>
            <a:pathLst>
              <a:path w="8021450" h="4593269">
                <a:moveTo>
                  <a:pt x="0" y="0"/>
                </a:moveTo>
                <a:lnTo>
                  <a:pt x="8021450" y="0"/>
                </a:lnTo>
                <a:lnTo>
                  <a:pt x="8021450" y="4593269"/>
                </a:lnTo>
                <a:lnTo>
                  <a:pt x="0" y="459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59" r="-22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00125" y="8072527"/>
            <a:ext cx="933076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93939"/>
                </a:solidFill>
                <a:latin typeface="Crimson Pro"/>
              </a:rPr>
              <a:t>Firstly, go to the warehouse to check materials expired D/C. Then enumerate lists that materials to create MRB extend.</a:t>
            </a:r>
          </a:p>
          <a:p>
            <a:pPr marL="0" lvl="0" indent="0" algn="l">
              <a:lnSpc>
                <a:spcPts val="4200"/>
              </a:lnSpc>
            </a:pPr>
            <a:endParaRPr lang="en-US" sz="3000">
              <a:solidFill>
                <a:srgbClr val="393939"/>
              </a:solidFill>
              <a:latin typeface="Crimson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1657" y="1472811"/>
            <a:ext cx="1097976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93939"/>
                </a:solidFill>
                <a:latin typeface="Calistoga"/>
              </a:rPr>
              <a:t>5. D/C extend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570" y="2428145"/>
            <a:ext cx="9105001" cy="6103655"/>
          </a:xfrm>
          <a:custGeom>
            <a:avLst/>
            <a:gdLst/>
            <a:ahLst/>
            <a:cxnLst/>
            <a:rect l="l" t="t" r="r" b="b"/>
            <a:pathLst>
              <a:path w="9105001" h="6103655">
                <a:moveTo>
                  <a:pt x="0" y="0"/>
                </a:moveTo>
                <a:lnTo>
                  <a:pt x="9105000" y="0"/>
                </a:lnTo>
                <a:lnTo>
                  <a:pt x="9105000" y="6103655"/>
                </a:lnTo>
                <a:lnTo>
                  <a:pt x="0" y="6103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062830" y="3639425"/>
            <a:ext cx="7593745" cy="450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4"/>
              </a:lnSpc>
            </a:pPr>
            <a:r>
              <a:rPr lang="en-US" sz="3124" spc="62">
                <a:solidFill>
                  <a:srgbClr val="393939"/>
                </a:solidFill>
                <a:latin typeface="Crimson Pro"/>
              </a:rPr>
              <a:t>- BOM is a list materials of goods. BOM has 2 types: packaging materials and structural materials.</a:t>
            </a:r>
          </a:p>
          <a:p>
            <a:pPr algn="just">
              <a:lnSpc>
                <a:spcPts val="5124"/>
              </a:lnSpc>
            </a:pPr>
            <a:r>
              <a:rPr lang="en-US" sz="3124" spc="62">
                <a:solidFill>
                  <a:srgbClr val="393939"/>
                </a:solidFill>
                <a:latin typeface="Crimson Pro"/>
              </a:rPr>
              <a:t>- BOM is considered finished products such as 81 or 91. 81 is test run and 91 is already running widely.</a:t>
            </a:r>
          </a:p>
          <a:p>
            <a:pPr marL="0" lvl="0" indent="0" algn="just">
              <a:lnSpc>
                <a:spcPts val="5124"/>
              </a:lnSpc>
            </a:pPr>
            <a:endParaRPr lang="en-US" sz="3124" spc="62">
              <a:solidFill>
                <a:srgbClr val="393939"/>
              </a:solidFill>
              <a:latin typeface="Crimson Pr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11049" y="1961420"/>
            <a:ext cx="70482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93939"/>
                </a:solidFill>
                <a:latin typeface="Calistoga"/>
              </a:rPr>
              <a:t>6. BOM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9975" y="1514460"/>
            <a:ext cx="7768287" cy="3981409"/>
          </a:xfrm>
          <a:custGeom>
            <a:avLst/>
            <a:gdLst/>
            <a:ahLst/>
            <a:cxnLst/>
            <a:rect l="l" t="t" r="r" b="b"/>
            <a:pathLst>
              <a:path w="7768287" h="3981409">
                <a:moveTo>
                  <a:pt x="0" y="0"/>
                </a:moveTo>
                <a:lnTo>
                  <a:pt x="7768287" y="0"/>
                </a:lnTo>
                <a:lnTo>
                  <a:pt x="7768287" y="3981409"/>
                </a:lnTo>
                <a:lnTo>
                  <a:pt x="0" y="3981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77380" y="1514460"/>
            <a:ext cx="7819104" cy="4002943"/>
          </a:xfrm>
          <a:custGeom>
            <a:avLst/>
            <a:gdLst/>
            <a:ahLst/>
            <a:cxnLst/>
            <a:rect l="l" t="t" r="r" b="b"/>
            <a:pathLst>
              <a:path w="7819104" h="4002943">
                <a:moveTo>
                  <a:pt x="0" y="0"/>
                </a:moveTo>
                <a:lnTo>
                  <a:pt x="7819105" y="0"/>
                </a:lnTo>
                <a:lnTo>
                  <a:pt x="7819105" y="4002943"/>
                </a:lnTo>
                <a:lnTo>
                  <a:pt x="0" y="4002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974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4237" y="5747506"/>
            <a:ext cx="8799763" cy="417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2975" spc="59">
                <a:solidFill>
                  <a:srgbClr val="393939"/>
                </a:solidFill>
                <a:latin typeface="Crimson Pro"/>
              </a:rPr>
              <a:t>- A BOM includes terminals 81 or 91. 81/91 also includes small circuit boards such as terminals 57, 60, 55.</a:t>
            </a:r>
          </a:p>
          <a:p>
            <a:pPr algn="just">
              <a:lnSpc>
                <a:spcPts val="4760"/>
              </a:lnSpc>
            </a:pPr>
            <a:r>
              <a:rPr lang="en-US" sz="2975" spc="59">
                <a:solidFill>
                  <a:srgbClr val="393939"/>
                </a:solidFill>
                <a:latin typeface="Crimson Pro"/>
              </a:rPr>
              <a:t>- BCBA is usually head 55. This is the completed circuit board.</a:t>
            </a:r>
          </a:p>
          <a:p>
            <a:pPr algn="just">
              <a:lnSpc>
                <a:spcPts val="4760"/>
              </a:lnSpc>
            </a:pPr>
            <a:r>
              <a:rPr lang="en-US" sz="2975" spc="59">
                <a:solidFill>
                  <a:srgbClr val="393939"/>
                </a:solidFill>
                <a:latin typeface="Crimson Pro"/>
              </a:rPr>
              <a:t>- For BCB is usually head 48. This is an unfinished circuit board.</a:t>
            </a:r>
          </a:p>
          <a:p>
            <a:pPr marL="0" lvl="0" indent="0" algn="just">
              <a:lnSpc>
                <a:spcPts val="4760"/>
              </a:lnSpc>
            </a:pPr>
            <a:endParaRPr lang="en-US" sz="2975" spc="59">
              <a:solidFill>
                <a:srgbClr val="393939"/>
              </a:solidFill>
              <a:latin typeface="Crimson Pr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4028" y="5884714"/>
            <a:ext cx="8633972" cy="233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0"/>
              </a:lnSpc>
            </a:pPr>
            <a:r>
              <a:rPr lang="en-US" sz="2975" spc="59">
                <a:solidFill>
                  <a:srgbClr val="393939"/>
                </a:solidFill>
                <a:latin typeface="Crimson Pro"/>
              </a:rPr>
              <a:t>- Purpose of BOM is find substitute materials for shortage materials in the MO. And locators of these materials can be found in circuit boards.</a:t>
            </a:r>
          </a:p>
          <a:p>
            <a:pPr marL="0" lvl="0" indent="0" algn="l">
              <a:lnSpc>
                <a:spcPts val="4670"/>
              </a:lnSpc>
            </a:pPr>
            <a:endParaRPr lang="en-US" sz="2975" spc="59">
              <a:solidFill>
                <a:srgbClr val="393939"/>
              </a:solidFill>
              <a:latin typeface="Crimso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2564" y="2121414"/>
            <a:ext cx="10662335" cy="7136886"/>
          </a:xfrm>
          <a:custGeom>
            <a:avLst/>
            <a:gdLst/>
            <a:ahLst/>
            <a:cxnLst/>
            <a:rect l="l" t="t" r="r" b="b"/>
            <a:pathLst>
              <a:path w="10662335" h="7136886">
                <a:moveTo>
                  <a:pt x="0" y="0"/>
                </a:moveTo>
                <a:lnTo>
                  <a:pt x="10662335" y="0"/>
                </a:lnTo>
                <a:lnTo>
                  <a:pt x="10662335" y="7136886"/>
                </a:lnTo>
                <a:lnTo>
                  <a:pt x="0" y="7136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50930" y="4470421"/>
            <a:ext cx="4955018" cy="177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3424" spc="68">
                <a:solidFill>
                  <a:srgbClr val="393939"/>
                </a:solidFill>
                <a:latin typeface="Crimson Pro"/>
              </a:rPr>
              <a:t>Create a MO with PN: 55RGEMKD.DG8</a:t>
            </a:r>
          </a:p>
          <a:p>
            <a:pPr marL="0" lvl="0" indent="0" algn="l">
              <a:lnSpc>
                <a:spcPts val="4794"/>
              </a:lnSpc>
            </a:pPr>
            <a:endParaRPr lang="en-US" sz="3424" spc="68">
              <a:solidFill>
                <a:srgbClr val="393939"/>
              </a:solidFill>
              <a:latin typeface="Crimson Pr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4313" y="2111889"/>
            <a:ext cx="704825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93939"/>
                </a:solidFill>
                <a:latin typeface="Calistoga"/>
              </a:rPr>
              <a:t>7. Materials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782</Words>
  <Application>Microsoft Office PowerPoint</Application>
  <PresentationFormat>Custom</PresentationFormat>
  <Paragraphs>86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Crimson Pro</vt:lpstr>
      <vt:lpstr>Arial</vt:lpstr>
      <vt:lpstr>Calistoga</vt:lpstr>
      <vt:lpstr>Crimson Pro Bold</vt:lpstr>
      <vt:lpstr>Noto Serif Display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MCC</dc:title>
  <cp:lastModifiedBy>David Ruan(阮文松)</cp:lastModifiedBy>
  <cp:revision>3</cp:revision>
  <dcterms:created xsi:type="dcterms:W3CDTF">2006-08-16T00:00:00Z</dcterms:created>
  <dcterms:modified xsi:type="dcterms:W3CDTF">2024-07-03T08:53:56Z</dcterms:modified>
  <dc:identifier>DAGIu_AlTAU</dc:identifier>
</cp:coreProperties>
</file>